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3" r:id="rId5"/>
    <p:sldId id="280" r:id="rId6"/>
    <p:sldId id="274" r:id="rId7"/>
    <p:sldId id="282" r:id="rId8"/>
    <p:sldId id="276" r:id="rId9"/>
    <p:sldId id="283" r:id="rId10"/>
    <p:sldId id="279" r:id="rId11"/>
    <p:sldId id="278" r:id="rId12"/>
  </p:sldIdLst>
  <p:sldSz cx="12192000" cy="6858000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od, Lucy" initials="WL" lastIdx="1" clrIdx="0">
    <p:extLst>
      <p:ext uri="{19B8F6BF-5375-455C-9EA6-DF929625EA0E}">
        <p15:presenceInfo xmlns:p15="http://schemas.microsoft.com/office/powerpoint/2012/main" userId="Wood, Luc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od, Lucy" userId="fc26114c-1456-4dbd-af7e-8d6f300a5a38" providerId="ADAL" clId="{A5B02D73-F9CD-4348-9169-D84831F94B36}"/>
    <pc:docChg chg="modSld">
      <pc:chgData name="Wood, Lucy" userId="fc26114c-1456-4dbd-af7e-8d6f300a5a38" providerId="ADAL" clId="{A5B02D73-F9CD-4348-9169-D84831F94B36}" dt="2020-05-22T10:18:09.903" v="10" actId="20577"/>
      <pc:docMkLst>
        <pc:docMk/>
      </pc:docMkLst>
      <pc:sldChg chg="modSp">
        <pc:chgData name="Wood, Lucy" userId="fc26114c-1456-4dbd-af7e-8d6f300a5a38" providerId="ADAL" clId="{A5B02D73-F9CD-4348-9169-D84831F94B36}" dt="2020-05-22T10:18:09.903" v="10" actId="20577"/>
        <pc:sldMkLst>
          <pc:docMk/>
          <pc:sldMk cId="3571460934" sldId="276"/>
        </pc:sldMkLst>
        <pc:spChg chg="mod">
          <ac:chgData name="Wood, Lucy" userId="fc26114c-1456-4dbd-af7e-8d6f300a5a38" providerId="ADAL" clId="{A5B02D73-F9CD-4348-9169-D84831F94B36}" dt="2020-05-22T10:18:09.903" v="10" actId="20577"/>
          <ac:spMkLst>
            <pc:docMk/>
            <pc:sldMk cId="3571460934" sldId="276"/>
            <ac:spMk id="3" creationId="{FB83C298-E2AB-48E7-8261-F666934466F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41D06ED0-1F26-454B-B67A-67A563A84476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9E7AF5D8-1F05-48ED-8E4A-12DF23A77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15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21" descr="A gold and blue neck tie&#10;&#10;Description automatically generated">
            <a:extLst>
              <a:ext uri="{FF2B5EF4-FFF2-40B4-BE49-F238E27FC236}">
                <a16:creationId xmlns:a16="http://schemas.microsoft.com/office/drawing/2014/main" id="{8F45A21E-395F-4D24-82CF-EFB974683D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7" b="20845"/>
          <a:stretch/>
        </p:blipFill>
        <p:spPr>
          <a:xfrm>
            <a:off x="2989580" y="466821"/>
            <a:ext cx="9202420" cy="5966063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1A66894-5BDA-42C7-9C56-B221BACF2E90}"/>
              </a:ext>
            </a:extLst>
          </p:cNvPr>
          <p:cNvSpPr/>
          <p:nvPr userDrawn="1"/>
        </p:nvSpPr>
        <p:spPr>
          <a:xfrm>
            <a:off x="-19050" y="30500"/>
            <a:ext cx="7219950" cy="6824678"/>
          </a:xfrm>
          <a:custGeom>
            <a:avLst/>
            <a:gdLst>
              <a:gd name="connsiteX0" fmla="*/ 5164852 w 5265336"/>
              <a:gd name="connsiteY0" fmla="*/ 90435 h 7355394"/>
              <a:gd name="connsiteX1" fmla="*/ 2642716 w 5265336"/>
              <a:gd name="connsiteY1" fmla="*/ 7285055 h 7355394"/>
              <a:gd name="connsiteX2" fmla="*/ 0 w 5265336"/>
              <a:gd name="connsiteY2" fmla="*/ 7355394 h 7355394"/>
              <a:gd name="connsiteX3" fmla="*/ 10048 w 5265336"/>
              <a:gd name="connsiteY3" fmla="*/ 20097 h 7355394"/>
              <a:gd name="connsiteX4" fmla="*/ 5265336 w 5265336"/>
              <a:gd name="connsiteY4" fmla="*/ 0 h 7355394"/>
              <a:gd name="connsiteX5" fmla="*/ 5255288 w 5265336"/>
              <a:gd name="connsiteY5" fmla="*/ 0 h 73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336" h="7355394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84653011-51ED-431E-9C8A-9EA8E02609B3}"/>
              </a:ext>
            </a:extLst>
          </p:cNvPr>
          <p:cNvSpPr/>
          <p:nvPr userDrawn="1"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>
                <a:moveTo>
                  <a:pt x="0" y="0"/>
                </a:moveTo>
                <a:lnTo>
                  <a:pt x="810006" y="0"/>
                </a:lnTo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DBE1E0-278E-4B95-BD44-45F1BD5C5BB9}"/>
              </a:ext>
            </a:extLst>
          </p:cNvPr>
          <p:cNvSpPr/>
          <p:nvPr userDrawn="1"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5872A2C9-815B-48AD-B7A4-ED683CFBDD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021FF40-5C85-4BAD-B578-9497888F3D55}"/>
              </a:ext>
            </a:extLst>
          </p:cNvPr>
          <p:cNvSpPr/>
          <p:nvPr userDrawn="1"/>
        </p:nvSpPr>
        <p:spPr>
          <a:xfrm>
            <a:off x="0" y="155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6EDDCC-7ABD-464D-8544-B582D53FCBA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7291388" y="466820"/>
            <a:ext cx="4622446" cy="596903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7896988-8E9D-4748-A38C-8584500B48C1}"/>
              </a:ext>
            </a:extLst>
          </p:cNvPr>
          <p:cNvSpPr txBox="1"/>
          <p:nvPr userDrawn="1"/>
        </p:nvSpPr>
        <p:spPr>
          <a:xfrm>
            <a:off x="7461250" y="797021"/>
            <a:ext cx="4438650" cy="120032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parents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 for supporting your child’s learning in science.</a:t>
            </a:r>
          </a:p>
          <a:p>
            <a:pPr algn="l"/>
            <a:endParaRPr lang="en-GB" sz="2400" i="1" kern="0" dirty="0">
              <a:solidFill>
                <a:schemeClr val="bg1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A958827-0B4B-4C81-97FC-47BD712B27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1350" y="2368550"/>
            <a:ext cx="5473700" cy="13144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2-4 line sub-head giving context goes</a:t>
            </a:r>
            <a:br>
              <a:rPr lang="en-US" dirty="0"/>
            </a:br>
            <a:r>
              <a:rPr lang="en-US" dirty="0"/>
              <a:t>in here, using soft returns in order</a:t>
            </a:r>
            <a:br>
              <a:rPr lang="en-US" dirty="0"/>
            </a:br>
            <a:r>
              <a:rPr lang="en-US" dirty="0"/>
              <a:t>to follow the edge if possible</a:t>
            </a:r>
          </a:p>
          <a:p>
            <a:pPr lvl="0"/>
            <a:endParaRPr lang="en-GB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86A3046-759C-4E24-95D6-CF9C159206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410200"/>
            <a:ext cx="5473700" cy="850900"/>
          </a:xfrm>
        </p:spPr>
        <p:txBody>
          <a:bodyPr anchor="ctr">
            <a:normAutofit/>
          </a:bodyPr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Year ? </a:t>
            </a:r>
            <a:br>
              <a:rPr lang="en-US" dirty="0"/>
            </a:br>
            <a:r>
              <a:rPr lang="en-US" dirty="0"/>
              <a:t>Age ?? - ??</a:t>
            </a:r>
          </a:p>
        </p:txBody>
      </p:sp>
      <p:sp>
        <p:nvSpPr>
          <p:cNvPr id="42" name="Title 41">
            <a:extLst>
              <a:ext uri="{FF2B5EF4-FFF2-40B4-BE49-F238E27FC236}">
                <a16:creationId xmlns:a16="http://schemas.microsoft.com/office/drawing/2014/main" id="{7196C0DD-3AE5-48A5-B94A-349E485B0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558768"/>
            <a:ext cx="5473700" cy="1395842"/>
          </a:xfrm>
        </p:spPr>
        <p:txBody>
          <a:bodyPr/>
          <a:lstStyle>
            <a:lvl1pPr>
              <a:lnSpc>
                <a:spcPct val="100000"/>
              </a:lnSpc>
              <a:defRPr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r>
              <a:rPr lang="en-US" dirty="0"/>
              <a:t>Lesson plan main title in here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25614147-8486-4B4F-AFE4-8D1FD66939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96769" y="1805354"/>
            <a:ext cx="4391025" cy="4657359"/>
          </a:xfrm>
        </p:spPr>
        <p:txBody>
          <a:bodyPr/>
          <a:lstStyle>
            <a:lvl1pPr marL="0" indent="0">
              <a:buNone/>
              <a:defRPr sz="1800" b="1" i="1">
                <a:solidFill>
                  <a:schemeClr val="bg1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Before the session:</a:t>
            </a:r>
          </a:p>
          <a:p>
            <a:pPr lvl="1"/>
            <a:r>
              <a:rPr lang="en-US" dirty="0"/>
              <a:t>Please read slide 2</a:t>
            </a:r>
          </a:p>
        </p:txBody>
      </p:sp>
    </p:spTree>
    <p:extLst>
      <p:ext uri="{BB962C8B-B14F-4D97-AF65-F5344CB8AC3E}">
        <p14:creationId xmlns:p14="http://schemas.microsoft.com/office/powerpoint/2010/main" val="133389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DAA8FE-847F-4D9E-A81C-C849605A36B8}"/>
              </a:ext>
            </a:extLst>
          </p:cNvPr>
          <p:cNvSpPr/>
          <p:nvPr userDrawn="1"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9034C9-0D7A-45E7-979E-10B045F13D55}"/>
              </a:ext>
            </a:extLst>
          </p:cNvPr>
          <p:cNvSpPr/>
          <p:nvPr userDrawn="1"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2AEF78-1F04-41CD-944E-8A24CCA7650C}"/>
              </a:ext>
            </a:extLst>
          </p:cNvPr>
          <p:cNvSpPr/>
          <p:nvPr userDrawn="1"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9659736-92C2-4CCE-B9B2-15817212ABF5}"/>
              </a:ext>
            </a:extLst>
          </p:cNvPr>
          <p:cNvSpPr/>
          <p:nvPr userDrawn="1"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972D602-3319-4623-97D7-2346F2D3B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B434DC55-B6EE-4077-99D8-06592D76FE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8484" y="-147"/>
            <a:ext cx="10515600" cy="53213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9156D177-5801-4EA1-8527-B2D4421346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2300" y="6431455"/>
            <a:ext cx="529209" cy="365125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fld id="{F378E5E1-2CB7-4E78-9DCC-07AB188665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200B17B-2760-4364-B7FE-B044503A21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8600" y="520700"/>
            <a:ext cx="10515484" cy="387672"/>
          </a:xfrm>
        </p:spPr>
        <p:txBody>
          <a:bodyPr/>
          <a:lstStyle>
            <a:lvl1pPr marL="0" indent="0">
              <a:buNone/>
              <a:defRPr sz="2400" b="1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6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th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DAA8FE-847F-4D9E-A81C-C849605A36B8}"/>
              </a:ext>
            </a:extLst>
          </p:cNvPr>
          <p:cNvSpPr/>
          <p:nvPr userDrawn="1"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9034C9-0D7A-45E7-979E-10B045F13D55}"/>
              </a:ext>
            </a:extLst>
          </p:cNvPr>
          <p:cNvSpPr/>
          <p:nvPr userDrawn="1"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2AEF78-1F04-41CD-944E-8A24CCA7650C}"/>
              </a:ext>
            </a:extLst>
          </p:cNvPr>
          <p:cNvSpPr/>
          <p:nvPr userDrawn="1"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9659736-92C2-4CCE-B9B2-15817212ABF5}"/>
              </a:ext>
            </a:extLst>
          </p:cNvPr>
          <p:cNvSpPr/>
          <p:nvPr userDrawn="1"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972D602-3319-4623-97D7-2346F2D3B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B434DC55-B6EE-4077-99D8-06592D76FE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8484" y="-147"/>
            <a:ext cx="10515600" cy="53213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DC67356-C01B-4857-B787-F7594B7ECD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8484" y="879794"/>
            <a:ext cx="10515601" cy="327033"/>
          </a:xfrm>
        </p:spPr>
        <p:txBody>
          <a:bodyPr>
            <a:normAutofit/>
          </a:bodyPr>
          <a:lstStyle>
            <a:lvl1pPr marL="0" indent="0" rtl="0">
              <a:buNone/>
              <a:defRPr sz="1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(additional information - always in brackets)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9156D177-5801-4EA1-8527-B2D4421346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2300" y="6431455"/>
            <a:ext cx="529209" cy="365125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fld id="{F378E5E1-2CB7-4E78-9DCC-07AB188665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200B17B-2760-4364-B7FE-B044503A21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8600" y="520700"/>
            <a:ext cx="10515484" cy="387672"/>
          </a:xfrm>
        </p:spPr>
        <p:txBody>
          <a:bodyPr/>
          <a:lstStyle>
            <a:lvl1pPr marL="0" indent="0">
              <a:buNone/>
              <a:defRPr sz="2400" b="1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15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ith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8F5CB9-9E61-4B57-8544-30C6997F8314}"/>
              </a:ext>
            </a:extLst>
          </p:cNvPr>
          <p:cNvSpPr/>
          <p:nvPr userDrawn="1"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BCBAED82-2212-45F3-A4AB-22D57CA37E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7" name="Slide Number Placeholder 29">
            <a:extLst>
              <a:ext uri="{FF2B5EF4-FFF2-40B4-BE49-F238E27FC236}">
                <a16:creationId xmlns:a16="http://schemas.microsoft.com/office/drawing/2014/main" id="{45B1E787-C8F0-4FBF-997A-FC54DF86F6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2300" y="6431455"/>
            <a:ext cx="529209" cy="365125"/>
          </a:xfrm>
        </p:spPr>
        <p:txBody>
          <a:bodyPr/>
          <a:lstStyle>
            <a:lvl1pPr algn="l">
              <a:defRPr sz="1800" b="0">
                <a:solidFill>
                  <a:schemeClr val="tx1"/>
                </a:solidFill>
              </a:defRPr>
            </a:lvl1pPr>
          </a:lstStyle>
          <a:p>
            <a:fld id="{F378E5E1-2CB7-4E78-9DCC-07AB188665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55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9">
            <a:extLst>
              <a:ext uri="{FF2B5EF4-FFF2-40B4-BE49-F238E27FC236}">
                <a16:creationId xmlns:a16="http://schemas.microsoft.com/office/drawing/2014/main" id="{EEFDF487-C62E-47A1-9C76-3CB9A89BA7A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2300" y="6431455"/>
            <a:ext cx="529209" cy="365125"/>
          </a:xfrm>
        </p:spPr>
        <p:txBody>
          <a:bodyPr/>
          <a:lstStyle>
            <a:lvl1pPr algn="l">
              <a:defRPr sz="1800" b="0">
                <a:solidFill>
                  <a:schemeClr val="tx1"/>
                </a:solidFill>
              </a:defRPr>
            </a:lvl1pPr>
          </a:lstStyle>
          <a:p>
            <a:fld id="{F378E5E1-2CB7-4E78-9DCC-07AB188665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60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B4564F-4FD9-4507-BD69-91924AE6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140F4-3B65-46B0-B87E-C7D52E6EB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AA53A-0EB5-44D4-8A53-07091BAA7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5C36-F3BD-434E-AA9E-4419F7793A4E}" type="datetime1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D27F9-EA9B-4195-AAB7-07CD07BF2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D8AED-EDA7-4635-BAF1-60886372A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95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7" r:id="rId3"/>
    <p:sldLayoutId id="2147483655" r:id="rId4"/>
    <p:sldLayoutId id="214748365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s://www.youtube.com/watch?time_continue=1&amp;v=m3dzLaZKmDE&amp;feature=emb_log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30&amp;v=QwCgPkPrA-A&amp;feature=emb_logo" TargetMode="External"/><Relationship Id="rId2" Type="http://schemas.openxmlformats.org/officeDocument/2006/relationships/hyperlink" Target="https://pstt.org.uk/application/files/6115/8633/7142/3._EGG-CITING_SCIENC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 descr="Light reflection on water">
            <a:extLst>
              <a:ext uri="{FF2B5EF4-FFF2-40B4-BE49-F238E27FC236}">
                <a16:creationId xmlns:a16="http://schemas.microsoft.com/office/drawing/2014/main" id="{7CEEB49D-698B-4C1C-A5DA-04047682DBB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0985" y="466821"/>
            <a:ext cx="8951279" cy="5966063"/>
          </a:xfr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F6FC01-7A4C-42A0-A671-9933A7CC75A2}"/>
              </a:ext>
            </a:extLst>
          </p:cNvPr>
          <p:cNvSpPr/>
          <p:nvPr/>
        </p:nvSpPr>
        <p:spPr>
          <a:xfrm>
            <a:off x="-19050" y="30500"/>
            <a:ext cx="7219950" cy="6824678"/>
          </a:xfrm>
          <a:custGeom>
            <a:avLst/>
            <a:gdLst>
              <a:gd name="connsiteX0" fmla="*/ 5164852 w 5265336"/>
              <a:gd name="connsiteY0" fmla="*/ 90435 h 7355394"/>
              <a:gd name="connsiteX1" fmla="*/ 2642716 w 5265336"/>
              <a:gd name="connsiteY1" fmla="*/ 7285055 h 7355394"/>
              <a:gd name="connsiteX2" fmla="*/ 0 w 5265336"/>
              <a:gd name="connsiteY2" fmla="*/ 7355394 h 7355394"/>
              <a:gd name="connsiteX3" fmla="*/ 10048 w 5265336"/>
              <a:gd name="connsiteY3" fmla="*/ 20097 h 7355394"/>
              <a:gd name="connsiteX4" fmla="*/ 5265336 w 5265336"/>
              <a:gd name="connsiteY4" fmla="*/ 0 h 7355394"/>
              <a:gd name="connsiteX5" fmla="*/ 5255288 w 5265336"/>
              <a:gd name="connsiteY5" fmla="*/ 0 h 73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336" h="7355394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E50E18B-F434-4647-9123-D05FAAB53E96}"/>
              </a:ext>
            </a:extLst>
          </p:cNvPr>
          <p:cNvSpPr txBox="1">
            <a:spLocks/>
          </p:cNvSpPr>
          <p:nvPr/>
        </p:nvSpPr>
        <p:spPr>
          <a:xfrm>
            <a:off x="722630" y="641564"/>
            <a:ext cx="54229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4400" kern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States of matter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DA896D1-C048-4C77-9F3B-54911F60C082}"/>
              </a:ext>
            </a:extLst>
          </p:cNvPr>
          <p:cNvSpPr/>
          <p:nvPr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>
                <a:moveTo>
                  <a:pt x="0" y="0"/>
                </a:moveTo>
                <a:lnTo>
                  <a:pt x="810006" y="0"/>
                </a:lnTo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71E163-626D-475E-A518-59C3025AF857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FD0E528-065B-4B07-8252-55F07F81D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C883CF-17F6-4C7B-A00B-B3E4BA853FC3}"/>
              </a:ext>
            </a:extLst>
          </p:cNvPr>
          <p:cNvSpPr/>
          <p:nvPr/>
        </p:nvSpPr>
        <p:spPr>
          <a:xfrm>
            <a:off x="0" y="28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B370D3A3-4B18-46A8-9623-BCE4A8D48555}"/>
              </a:ext>
            </a:extLst>
          </p:cNvPr>
          <p:cNvSpPr txBox="1">
            <a:spLocks/>
          </p:cNvSpPr>
          <p:nvPr/>
        </p:nvSpPr>
        <p:spPr>
          <a:xfrm>
            <a:off x="717550" y="2362546"/>
            <a:ext cx="54229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Exploring the properties of liquids</a:t>
            </a:r>
          </a:p>
        </p:txBody>
      </p:sp>
      <p:sp>
        <p:nvSpPr>
          <p:cNvPr id="20" name="Title 6">
            <a:extLst>
              <a:ext uri="{FF2B5EF4-FFF2-40B4-BE49-F238E27FC236}">
                <a16:creationId xmlns:a16="http://schemas.microsoft.com/office/drawing/2014/main" id="{84AD8CF2-1F27-4141-A103-04168FC7AC96}"/>
              </a:ext>
            </a:extLst>
          </p:cNvPr>
          <p:cNvSpPr txBox="1">
            <a:spLocks/>
          </p:cNvSpPr>
          <p:nvPr/>
        </p:nvSpPr>
        <p:spPr>
          <a:xfrm>
            <a:off x="717550" y="5439710"/>
            <a:ext cx="54229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Year 4</a:t>
            </a:r>
            <a:b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Age 8 - 9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F0C587-26AA-4439-B1E6-7689BCF8CAC6}"/>
              </a:ext>
            </a:extLst>
          </p:cNvPr>
          <p:cNvGrpSpPr/>
          <p:nvPr/>
        </p:nvGrpSpPr>
        <p:grpSpPr>
          <a:xfrm>
            <a:off x="7291388" y="466820"/>
            <a:ext cx="4622446" cy="5969030"/>
            <a:chOff x="7291389" y="641565"/>
            <a:chExt cx="4352921" cy="565630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8CB53FB-648D-4E9F-BF0E-AD68265C8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85000"/>
            </a:blip>
            <a:stretch>
              <a:fillRect/>
            </a:stretch>
          </p:blipFill>
          <p:spPr>
            <a:xfrm>
              <a:off x="7291389" y="641565"/>
              <a:ext cx="4352921" cy="565630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7C7D8B-3E2D-40BF-8D11-7997DD81E41F}"/>
                </a:ext>
              </a:extLst>
            </p:cNvPr>
            <p:cNvSpPr txBox="1"/>
            <p:nvPr/>
          </p:nvSpPr>
          <p:spPr>
            <a:xfrm>
              <a:off x="7453312" y="697498"/>
              <a:ext cx="3923476" cy="5337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b="1" dirty="0">
                <a:solidFill>
                  <a:schemeClr val="bg1"/>
                </a:solidFill>
              </a:endParaRPr>
            </a:p>
            <a:p>
              <a:r>
                <a:rPr lang="en-GB" b="1" dirty="0">
                  <a:solidFill>
                    <a:schemeClr val="bg1"/>
                  </a:solidFill>
                </a:rPr>
                <a:t>For parents</a:t>
              </a:r>
            </a:p>
            <a:p>
              <a:r>
                <a:rPr lang="en-GB" i="1" dirty="0">
                  <a:solidFill>
                    <a:schemeClr val="bg1"/>
                  </a:solidFill>
                </a:rPr>
                <a:t>Thank you for supporting your child’s learning in science.</a:t>
              </a:r>
            </a:p>
            <a:p>
              <a:r>
                <a:rPr lang="en-GB" b="1" i="1" dirty="0">
                  <a:solidFill>
                    <a:schemeClr val="bg1"/>
                  </a:solidFill>
                </a:rPr>
                <a:t>Before the session: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Please read slide 2 so you know what your child is learning and what you need to get ready.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As an alternative to paper, slide 5 may be printed for your child to record on.</a:t>
              </a:r>
            </a:p>
            <a:p>
              <a:pPr fontAlgn="base"/>
              <a:r>
                <a:rPr lang="en-GB" b="1" i="1" dirty="0">
                  <a:solidFill>
                    <a:schemeClr val="bg1"/>
                  </a:solidFill>
                </a:rPr>
                <a:t>During the session: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Share the learning intentions on slide 2.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Support your child with the main activities on slides 3-5, as needed. 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Slide 6 has further, optional activities.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Slide 7 has a glossary of key terms.</a:t>
              </a:r>
            </a:p>
            <a:p>
              <a:pPr fontAlgn="base"/>
              <a:r>
                <a:rPr lang="en-GB" b="1" i="1" dirty="0">
                  <a:solidFill>
                    <a:schemeClr val="bg1"/>
                  </a:solidFill>
                </a:rPr>
                <a:t>Reviewing with your child: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Slide 8 gives an idea of what your child may produce.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39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F61F-CA84-48FC-923C-C18F57556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States of matter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5BB7E4-5010-4AED-94E3-9DA2E07AB4F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F161EA-2DD3-4E66-9DB5-68706A8F5E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484" y="557939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Exploring the properties of liquids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25636A-B5B7-492C-BB81-DF5FAB2B165E}"/>
              </a:ext>
            </a:extLst>
          </p:cNvPr>
          <p:cNvSpPr txBox="1">
            <a:spLocks/>
          </p:cNvSpPr>
          <p:nvPr/>
        </p:nvSpPr>
        <p:spPr>
          <a:xfrm>
            <a:off x="838200" y="1644141"/>
            <a:ext cx="5181600" cy="28213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200" dirty="0"/>
              <a:t>Key Learning</a:t>
            </a:r>
          </a:p>
          <a:p>
            <a:pPr marL="285750" indent="-285750"/>
            <a:r>
              <a:rPr lang="en-GB" sz="2200" dirty="0"/>
              <a:t>A </a:t>
            </a:r>
            <a:r>
              <a:rPr lang="en-GB" sz="2200" b="1" dirty="0"/>
              <a:t>liquid</a:t>
            </a:r>
            <a:r>
              <a:rPr lang="en-GB" sz="2200" dirty="0"/>
              <a:t> has a </a:t>
            </a:r>
            <a:r>
              <a:rPr lang="en-GB" sz="2200" b="1" dirty="0"/>
              <a:t>fixed volume </a:t>
            </a:r>
            <a:r>
              <a:rPr lang="en-GB" sz="2200" dirty="0"/>
              <a:t>but </a:t>
            </a:r>
            <a:r>
              <a:rPr lang="en-GB" sz="2200" b="1" dirty="0"/>
              <a:t>changes in shape </a:t>
            </a:r>
            <a:r>
              <a:rPr lang="en-GB" sz="2200" dirty="0"/>
              <a:t>to fit the container. A liquid can be poured and keeps a level, horizontal surface. </a:t>
            </a:r>
          </a:p>
          <a:p>
            <a:pPr marL="285750" indent="-285750"/>
            <a:r>
              <a:rPr lang="en-GB" sz="2200" dirty="0"/>
              <a:t>Some</a:t>
            </a:r>
            <a:r>
              <a:rPr lang="en-GB" sz="2200" b="1" dirty="0"/>
              <a:t> </a:t>
            </a:r>
            <a:r>
              <a:rPr lang="en-GB" sz="2200"/>
              <a:t>liquids flow </a:t>
            </a:r>
            <a:r>
              <a:rPr lang="en-GB" sz="2200" dirty="0"/>
              <a:t>less easily and are slow to pour.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A0C3EB-047A-46DE-8E70-CE2935951BF1}"/>
              </a:ext>
            </a:extLst>
          </p:cNvPr>
          <p:cNvSpPr txBox="1">
            <a:spLocks/>
          </p:cNvSpPr>
          <p:nvPr/>
        </p:nvSpPr>
        <p:spPr>
          <a:xfrm>
            <a:off x="838198" y="4545367"/>
            <a:ext cx="5181600" cy="16315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dirty="0"/>
              <a:t>I can…</a:t>
            </a:r>
          </a:p>
          <a:p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describe the properties of liquids.</a:t>
            </a:r>
          </a:p>
          <a:p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compare the thickness of different liquids.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 </a:t>
            </a:r>
            <a:endParaRPr lang="en-GB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2DF2BE-4D15-49DB-89B6-ED5A16E80E1E}"/>
              </a:ext>
            </a:extLst>
          </p:cNvPr>
          <p:cNvSpPr txBox="1">
            <a:spLocks/>
          </p:cNvSpPr>
          <p:nvPr/>
        </p:nvSpPr>
        <p:spPr>
          <a:xfrm>
            <a:off x="6141599" y="1644140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>
                <a:solidFill>
                  <a:srgbClr val="0070C0"/>
                </a:solidFill>
              </a:rPr>
              <a:t>Activities </a:t>
            </a:r>
            <a:r>
              <a:rPr lang="en-GB" sz="1800" dirty="0">
                <a:solidFill>
                  <a:srgbClr val="0070C0"/>
                </a:solidFill>
              </a:rPr>
              <a:t>(pages 3-5): 30 - 40 mins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70C0"/>
                </a:solidFill>
              </a:rPr>
              <a:t>Household items to support learning:</a:t>
            </a:r>
          </a:p>
          <a:p>
            <a:r>
              <a:rPr lang="en-GB" sz="1800" dirty="0">
                <a:solidFill>
                  <a:srgbClr val="0070C0"/>
                </a:solidFill>
              </a:rPr>
              <a:t>Plastic cups.</a:t>
            </a:r>
          </a:p>
          <a:p>
            <a:r>
              <a:rPr lang="en-GB" sz="1800" dirty="0">
                <a:solidFill>
                  <a:srgbClr val="0070C0"/>
                </a:solidFill>
              </a:rPr>
              <a:t>A variety of liquids that are safe for children to handle such as cooking oil, milk, juice, syrup and washing up liquid.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Use lined paper and a pencil. </a:t>
            </a:r>
            <a:r>
              <a:rPr lang="en-GB" sz="1800" i="1" dirty="0">
                <a:solidFill>
                  <a:schemeClr val="tx1"/>
                </a:solidFill>
              </a:rPr>
              <a:t>Alternatively may wish to print page 5 as a worksheet.</a:t>
            </a:r>
          </a:p>
          <a:p>
            <a:pPr marL="0" indent="0">
              <a:buNone/>
            </a:pPr>
            <a:endParaRPr lang="en-GB" sz="1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rgbClr val="0070C0"/>
                </a:solidFill>
              </a:rPr>
              <a:t>Find out more… </a:t>
            </a:r>
            <a:r>
              <a:rPr lang="en-GB" sz="1800" dirty="0">
                <a:solidFill>
                  <a:srgbClr val="0070C0"/>
                </a:solidFill>
              </a:rPr>
              <a:t>(page 6): 30 - 40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>
                <a:solidFill>
                  <a:srgbClr val="0070C0"/>
                </a:solidFill>
              </a:rPr>
              <a:t>mins </a:t>
            </a:r>
          </a:p>
          <a:p>
            <a:r>
              <a:rPr lang="en-GB" sz="1800" dirty="0">
                <a:solidFill>
                  <a:srgbClr val="0070C0"/>
                </a:solidFill>
              </a:rPr>
              <a:t>You may like to find out more about floating and sinking in different liquids.</a:t>
            </a: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2" name="Picture 11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4D7BA0E-C4F0-4180-9FD9-57EDACD8C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98" y="57506"/>
            <a:ext cx="1080518" cy="1080518"/>
          </a:xfrm>
          <a:prstGeom prst="rect">
            <a:avLst/>
          </a:prstGeom>
        </p:spPr>
      </p:pic>
      <p:pic>
        <p:nvPicPr>
          <p:cNvPr id="13" name="Picture 12" descr="Notepad, Memo, Pencil, Writing, Note">
            <a:extLst>
              <a:ext uri="{FF2B5EF4-FFF2-40B4-BE49-F238E27FC236}">
                <a16:creationId xmlns:a16="http://schemas.microsoft.com/office/drawing/2014/main" id="{2EBAF62A-DA9D-40C4-AFEC-EFC555A205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398" y="3931938"/>
            <a:ext cx="648647" cy="613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651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B364-E014-4A32-B5DD-51EF2141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Explore, review, think, talk…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1913D-5DCF-447A-AD49-853B595D9F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DA4C8-86CE-4415-8D04-4F684F395F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600" y="542598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Exploring the properties of liquids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D9BE05-8D1B-4001-B101-B143BDE0F8F5}"/>
              </a:ext>
            </a:extLst>
          </p:cNvPr>
          <p:cNvSpPr txBox="1">
            <a:spLocks/>
          </p:cNvSpPr>
          <p:nvPr/>
        </p:nvSpPr>
        <p:spPr>
          <a:xfrm>
            <a:off x="870982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</a:rPr>
              <a:t>Look at these pictures of liquids.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</a:rPr>
              <a:t>Which one do you think is the </a:t>
            </a:r>
            <a:r>
              <a:rPr lang="en-GB" sz="2400" b="1" dirty="0">
                <a:solidFill>
                  <a:schemeClr val="tx1"/>
                </a:solidFill>
              </a:rPr>
              <a:t>odd one out</a:t>
            </a:r>
            <a:r>
              <a:rPr lang="en-GB" sz="2400" dirty="0">
                <a:solidFill>
                  <a:schemeClr val="tx1"/>
                </a:solidFill>
              </a:rPr>
              <a:t>? 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</a:rPr>
              <a:t>Explain your reasons. There is no ‘right answer’!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E528BD-6765-41EB-BCFF-23AD5C22DABE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 dirty="0"/>
              <a:t>You may have chosen </a:t>
            </a:r>
            <a:r>
              <a:rPr lang="en-GB" sz="2000" i="1" dirty="0"/>
              <a:t>‘you cannot eat or drink it’</a:t>
            </a:r>
            <a:r>
              <a:rPr lang="en-GB" sz="2000" dirty="0"/>
              <a:t> or ‘</a:t>
            </a:r>
            <a:r>
              <a:rPr lang="en-GB" sz="2000" i="1" dirty="0"/>
              <a:t>it is only a liquid when hot’</a:t>
            </a:r>
            <a:r>
              <a:rPr lang="en-GB" sz="2000" dirty="0"/>
              <a:t> to describe the odd one out.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070C0"/>
                </a:solidFill>
              </a:rPr>
              <a:t>You may also have chosen water as the odd one out because it flows much more easily than honey or lava.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endParaRPr lang="en-GB" sz="2400" dirty="0"/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B46AC2-87E5-4792-B4B5-8EEC446DFCD9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(5 minutes)</a:t>
            </a:r>
          </a:p>
        </p:txBody>
      </p:sp>
      <p:pic>
        <p:nvPicPr>
          <p:cNvPr id="9" name="Picture 8" descr="Seljalandsfoss, Waterfall, Iceland">
            <a:extLst>
              <a:ext uri="{FF2B5EF4-FFF2-40B4-BE49-F238E27FC236}">
                <a16:creationId xmlns:a16="http://schemas.microsoft.com/office/drawing/2014/main" id="{3E8E6B42-1D13-4D33-B5AA-AAD3E5A55F9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6"/>
          <a:stretch/>
        </p:blipFill>
        <p:spPr bwMode="auto">
          <a:xfrm>
            <a:off x="968959" y="3980666"/>
            <a:ext cx="1465616" cy="13823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Volcano, Lava, Flowing, Eruption">
            <a:extLst>
              <a:ext uri="{FF2B5EF4-FFF2-40B4-BE49-F238E27FC236}">
                <a16:creationId xmlns:a16="http://schemas.microsoft.com/office/drawing/2014/main" id="{AED6F8E5-311B-40F9-999B-1C6EE3270C2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17"/>
          <a:stretch/>
        </p:blipFill>
        <p:spPr bwMode="auto">
          <a:xfrm>
            <a:off x="4299884" y="3993075"/>
            <a:ext cx="1663930" cy="1382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585CF992-C1DB-4465-B32C-B5E433B28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98" y="57506"/>
            <a:ext cx="1080518" cy="1080518"/>
          </a:xfrm>
          <a:prstGeom prst="rect">
            <a:avLst/>
          </a:prstGeom>
        </p:spPr>
      </p:pic>
      <p:pic>
        <p:nvPicPr>
          <p:cNvPr id="21" name="Picture 20" descr="Honey, Sweet, Syrup, Organic, Golden">
            <a:extLst>
              <a:ext uri="{FF2B5EF4-FFF2-40B4-BE49-F238E27FC236}">
                <a16:creationId xmlns:a16="http://schemas.microsoft.com/office/drawing/2014/main" id="{F794E0BE-5E8B-43D5-A94E-05270885C3E2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6" r="7218"/>
          <a:stretch/>
        </p:blipFill>
        <p:spPr bwMode="auto">
          <a:xfrm>
            <a:off x="2622992" y="3980666"/>
            <a:ext cx="1471924" cy="140714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A92433E-C65C-4803-B202-3DDEEA1C58B8}"/>
              </a:ext>
            </a:extLst>
          </p:cNvPr>
          <p:cNvSpPr txBox="1"/>
          <p:nvPr/>
        </p:nvSpPr>
        <p:spPr>
          <a:xfrm>
            <a:off x="1276516" y="5466090"/>
            <a:ext cx="933997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2400" i="1" kern="0" dirty="0">
                <a:solidFill>
                  <a:srgbClr val="0070C0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water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6FECC4-4637-4CC2-AB61-BCDF0F6542EA}"/>
              </a:ext>
            </a:extLst>
          </p:cNvPr>
          <p:cNvSpPr txBox="1"/>
          <p:nvPr/>
        </p:nvSpPr>
        <p:spPr>
          <a:xfrm>
            <a:off x="2979925" y="5466090"/>
            <a:ext cx="933997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2400" i="1" kern="0" dirty="0">
                <a:solidFill>
                  <a:srgbClr val="0070C0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honey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811E6B-DC74-496E-9387-1CB82A43210C}"/>
              </a:ext>
            </a:extLst>
          </p:cNvPr>
          <p:cNvSpPr txBox="1"/>
          <p:nvPr/>
        </p:nvSpPr>
        <p:spPr>
          <a:xfrm>
            <a:off x="4793467" y="5466090"/>
            <a:ext cx="933997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2400" i="1" kern="0" dirty="0">
                <a:solidFill>
                  <a:srgbClr val="0070C0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lava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0E5674-A616-4984-925C-12E35B412579}"/>
              </a:ext>
            </a:extLst>
          </p:cNvPr>
          <p:cNvSpPr txBox="1"/>
          <p:nvPr/>
        </p:nvSpPr>
        <p:spPr>
          <a:xfrm>
            <a:off x="6412753" y="3858210"/>
            <a:ext cx="2191063" cy="215443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kern="0" dirty="0">
                <a:ea typeface="Lato Black" panose="020F0502020204030203" pitchFamily="34" charset="0"/>
                <a:cs typeface="Lato Black" panose="020F0502020204030203" pitchFamily="34" charset="0"/>
              </a:rPr>
              <a:t>Thicker liquids like honey, syrup and chocolate sauce that pour slowly are described as </a:t>
            </a:r>
            <a:r>
              <a:rPr lang="en-GB" sz="2000" b="1" kern="0" dirty="0">
                <a:ea typeface="Lato Black" panose="020F0502020204030203" pitchFamily="34" charset="0"/>
                <a:cs typeface="Lato Black" panose="020F0502020204030203" pitchFamily="34" charset="0"/>
              </a:rPr>
              <a:t>viscous liquids</a:t>
            </a:r>
            <a:r>
              <a:rPr lang="en-GB" sz="2000" kern="0" dirty="0">
                <a:ea typeface="Lato Black" panose="020F0502020204030203" pitchFamily="34" charset="0"/>
                <a:cs typeface="Lato Black" panose="020F0502020204030203" pitchFamily="34" charset="0"/>
              </a:rPr>
              <a:t>. </a:t>
            </a:r>
          </a:p>
        </p:txBody>
      </p:sp>
      <p:pic>
        <p:nvPicPr>
          <p:cNvPr id="29" name="Picture 28" descr="Mug, Cup, Dessert, Food, Sweets">
            <a:extLst>
              <a:ext uri="{FF2B5EF4-FFF2-40B4-BE49-F238E27FC236}">
                <a16:creationId xmlns:a16="http://schemas.microsoft.com/office/drawing/2014/main" id="{06CE849D-F166-40E6-AAFE-D49E092269B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369" y="3591558"/>
            <a:ext cx="2071115" cy="2339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57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B364-E014-4A32-B5DD-51EF2141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Properties of liquids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1913D-5DCF-447A-AD49-853B595D9F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DA4C8-86CE-4415-8D04-4F684F395F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600" y="542598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Investigating the thickness (viscosity) of different liquids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D9BE05-8D1B-4001-B101-B143BDE0F8F5}"/>
              </a:ext>
            </a:extLst>
          </p:cNvPr>
          <p:cNvSpPr txBox="1">
            <a:spLocks/>
          </p:cNvSpPr>
          <p:nvPr/>
        </p:nvSpPr>
        <p:spPr>
          <a:xfrm>
            <a:off x="870982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E528BD-6765-41EB-BCFF-23AD5C22DABE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chemeClr val="tx1"/>
                </a:solidFill>
              </a:rPr>
              <a:t>Watch this demonstration “Racing Liquids” from the Royal Society of Chemistry which shows you how to explore the thickness of different household liquids: </a:t>
            </a:r>
            <a:r>
              <a:rPr lang="en-GB" sz="1800" u="sng" dirty="0">
                <a:hlinkClick r:id="rId2"/>
              </a:rPr>
              <a:t>https://www.youtube.com/watch?time_continue=1&amp;v=m3dzLaZKmDE&amp;feature=emb_logo</a:t>
            </a:r>
            <a:endParaRPr lang="en-GB" sz="1800" u="sng" dirty="0"/>
          </a:p>
          <a:p>
            <a:pPr marL="0" indent="0">
              <a:lnSpc>
                <a:spcPct val="100000"/>
              </a:lnSpc>
              <a:buNone/>
            </a:pPr>
            <a:endParaRPr lang="en-GB" sz="1800" u="sng" dirty="0"/>
          </a:p>
          <a:p>
            <a:pPr marL="0" indent="0">
              <a:lnSpc>
                <a:spcPct val="100000"/>
              </a:lnSpc>
              <a:buNone/>
            </a:pPr>
            <a:endParaRPr lang="en-GB" sz="1800" u="sng" dirty="0"/>
          </a:p>
          <a:p>
            <a:pPr marL="0" indent="0">
              <a:lnSpc>
                <a:spcPct val="100000"/>
              </a:lnSpc>
              <a:buNone/>
            </a:pPr>
            <a:endParaRPr lang="en-GB" sz="1800" u="sng" dirty="0"/>
          </a:p>
          <a:p>
            <a:pPr marL="0" indent="0">
              <a:lnSpc>
                <a:spcPct val="100000"/>
              </a:lnSpc>
              <a:buNone/>
            </a:pPr>
            <a:endParaRPr lang="en-GB" sz="1800" u="sng" dirty="0"/>
          </a:p>
          <a:p>
            <a:pPr marL="0" indent="0">
              <a:lnSpc>
                <a:spcPct val="100000"/>
              </a:lnSpc>
              <a:buNone/>
            </a:pPr>
            <a:endParaRPr lang="en-GB" sz="1800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B46AC2-87E5-4792-B4B5-8EEC446DFCD9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(20-30 minutes)</a:t>
            </a:r>
          </a:p>
        </p:txBody>
      </p:sp>
      <p:pic>
        <p:nvPicPr>
          <p:cNvPr id="14" name="Picture 13" descr="Milk, Glass, Fresh, Healthy, Drink, Food">
            <a:extLst>
              <a:ext uri="{FF2B5EF4-FFF2-40B4-BE49-F238E27FC236}">
                <a16:creationId xmlns:a16="http://schemas.microsoft.com/office/drawing/2014/main" id="{AA188B1E-84FB-4B73-B6ED-3D8A0A9884F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77"/>
          <a:stretch/>
        </p:blipFill>
        <p:spPr bwMode="auto">
          <a:xfrm>
            <a:off x="4283334" y="2776883"/>
            <a:ext cx="1674303" cy="1304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585CF992-C1DB-4465-B32C-B5E433B28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98" y="57506"/>
            <a:ext cx="1080518" cy="1080518"/>
          </a:xfrm>
          <a:prstGeom prst="rect">
            <a:avLst/>
          </a:prstGeom>
        </p:spPr>
      </p:pic>
      <p:pic>
        <p:nvPicPr>
          <p:cNvPr id="20" name="Picture 19" descr="Glass, Milk, White, Cow'S Milk, Pour A">
            <a:extLst>
              <a:ext uri="{FF2B5EF4-FFF2-40B4-BE49-F238E27FC236}">
                <a16:creationId xmlns:a16="http://schemas.microsoft.com/office/drawing/2014/main" id="{D80F0E3B-EDFB-444A-8F3D-6F74FA07E9A1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7"/>
          <a:stretch/>
        </p:blipFill>
        <p:spPr bwMode="auto">
          <a:xfrm>
            <a:off x="3913921" y="1658599"/>
            <a:ext cx="1674303" cy="122796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8A94D4F-A636-4E9C-99F1-FF415F44E020}"/>
              </a:ext>
            </a:extLst>
          </p:cNvPr>
          <p:cNvSpPr txBox="1"/>
          <p:nvPr/>
        </p:nvSpPr>
        <p:spPr>
          <a:xfrm>
            <a:off x="969542" y="1639815"/>
            <a:ext cx="2944379" cy="276998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All liquids flow and can be poured.</a:t>
            </a:r>
          </a:p>
          <a:p>
            <a:pPr>
              <a:lnSpc>
                <a:spcPct val="100000"/>
              </a:lnSpc>
            </a:pPr>
            <a:endParaRPr lang="en-GB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Liquids like milk will quickly take the shape of the container and then keep a level, horizontal surface.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kern="0" dirty="0"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8" name="Picture 27" descr="Honey, Sweet, Syrup, Organic, Golden">
            <a:extLst>
              <a:ext uri="{FF2B5EF4-FFF2-40B4-BE49-F238E27FC236}">
                <a16:creationId xmlns:a16="http://schemas.microsoft.com/office/drawing/2014/main" id="{11260C6D-ACA0-4478-970A-6972819D76A9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6" r="7218"/>
          <a:stretch/>
        </p:blipFill>
        <p:spPr bwMode="auto">
          <a:xfrm>
            <a:off x="969542" y="4409804"/>
            <a:ext cx="1471924" cy="140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Honey, Bread, Spoon, Bio, Nature">
            <a:extLst>
              <a:ext uri="{FF2B5EF4-FFF2-40B4-BE49-F238E27FC236}">
                <a16:creationId xmlns:a16="http://schemas.microsoft.com/office/drawing/2014/main" id="{B81B79CE-1A24-4745-9C94-614BC2C3F32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167" y="5085464"/>
            <a:ext cx="1451504" cy="97175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5E04E16-4CEC-4F9B-BB3C-3A3C67205B7E}"/>
              </a:ext>
            </a:extLst>
          </p:cNvPr>
          <p:cNvSpPr txBox="1"/>
          <p:nvPr/>
        </p:nvSpPr>
        <p:spPr>
          <a:xfrm>
            <a:off x="3738085" y="4376384"/>
            <a:ext cx="2219551" cy="153888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</a:rPr>
              <a:t>Thick or viscous liquids like honey flow more slowly. They have a high </a:t>
            </a:r>
            <a:r>
              <a:rPr lang="en-GB" sz="2000" b="1" dirty="0">
                <a:solidFill>
                  <a:srgbClr val="0070C0"/>
                </a:solidFill>
              </a:rPr>
              <a:t>viscosity.</a:t>
            </a:r>
            <a:endParaRPr lang="en-GB" sz="2000" kern="0" dirty="0"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E32732-B214-42C6-9B4A-26D8E9AD9B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686" y="3231283"/>
            <a:ext cx="2273009" cy="17752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B7B67DE-51C8-420C-B442-C22D0028692E}"/>
              </a:ext>
            </a:extLst>
          </p:cNvPr>
          <p:cNvSpPr txBox="1"/>
          <p:nvPr/>
        </p:nvSpPr>
        <p:spPr>
          <a:xfrm>
            <a:off x="6288452" y="3231283"/>
            <a:ext cx="2532674" cy="249299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0070C0"/>
                </a:solidFill>
              </a:rPr>
              <a:t>Ask an adult if you can investigate some liquids with them.</a:t>
            </a:r>
          </a:p>
          <a:p>
            <a:pPr>
              <a:lnSpc>
                <a:spcPct val="100000"/>
              </a:lnSpc>
            </a:pPr>
            <a:endParaRPr lang="en-GB" i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0070C0"/>
                </a:solidFill>
              </a:rPr>
              <a:t>See the notes on page 5 to help you.</a:t>
            </a:r>
          </a:p>
          <a:p>
            <a:pPr>
              <a:lnSpc>
                <a:spcPct val="100000"/>
              </a:lnSpc>
            </a:pPr>
            <a:endParaRPr lang="en-GB" i="1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i="1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60909E-B00F-44AA-838A-E41D91DFB3FB}"/>
              </a:ext>
            </a:extLst>
          </p:cNvPr>
          <p:cNvSpPr txBox="1"/>
          <p:nvPr/>
        </p:nvSpPr>
        <p:spPr>
          <a:xfrm>
            <a:off x="6288452" y="5122096"/>
            <a:ext cx="4710122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0070C0"/>
                </a:solidFill>
              </a:rPr>
              <a:t>Decide how you are going to record your findings. You may wish to take photographs.</a:t>
            </a:r>
          </a:p>
        </p:txBody>
      </p:sp>
    </p:spTree>
    <p:extLst>
      <p:ext uri="{BB962C8B-B14F-4D97-AF65-F5344CB8AC3E}">
        <p14:creationId xmlns:p14="http://schemas.microsoft.com/office/powerpoint/2010/main" val="88191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A5566C-1F10-4C8B-8609-FC4A26683B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6431455"/>
            <a:ext cx="529209" cy="365125"/>
          </a:xfrm>
        </p:spPr>
        <p:txBody>
          <a:bodyPr/>
          <a:lstStyle/>
          <a:p>
            <a:fld id="{F378E5E1-2CB7-4E78-9DCC-07AB1886650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3C298-E2AB-48E7-8261-F666934466FF}"/>
              </a:ext>
            </a:extLst>
          </p:cNvPr>
          <p:cNvSpPr txBox="1">
            <a:spLocks/>
          </p:cNvSpPr>
          <p:nvPr/>
        </p:nvSpPr>
        <p:spPr>
          <a:xfrm>
            <a:off x="251534" y="163820"/>
            <a:ext cx="5515603" cy="65576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FF0000"/>
                </a:solidFill>
              </a:rPr>
              <a:t>Ask an adult to work with you.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7030A0"/>
                </a:solidFill>
              </a:rPr>
              <a:t>1. Find three or four liquids which are safe to handle. </a:t>
            </a:r>
            <a:endParaRPr lang="en-GB" sz="1800" i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800" i="1" dirty="0">
                <a:solidFill>
                  <a:schemeClr val="tx1"/>
                </a:solidFill>
              </a:rPr>
              <a:t>For example, you may choose from water, juice, syrup, cooking oil, baby oil, washing up liquid or hand soap.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>
                <a:solidFill>
                  <a:srgbClr val="7030A0"/>
                </a:solidFill>
              </a:rPr>
              <a:t>2. Collect some clean plastic cups or mugs. (You should be able to reuse the liquids after your investigation!)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>
                <a:solidFill>
                  <a:srgbClr val="7030A0"/>
                </a:solidFill>
              </a:rPr>
              <a:t>3. Pour an </a:t>
            </a:r>
            <a:r>
              <a:rPr lang="en-GB" sz="1800" b="1" dirty="0">
                <a:solidFill>
                  <a:srgbClr val="7030A0"/>
                </a:solidFill>
              </a:rPr>
              <a:t>equal volume</a:t>
            </a:r>
            <a:r>
              <a:rPr lang="en-GB" sz="1800" dirty="0">
                <a:solidFill>
                  <a:srgbClr val="7030A0"/>
                </a:solidFill>
              </a:rPr>
              <a:t> of each liquid into separate cups. Choose two liquids to ‘race’. 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8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18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>
                <a:solidFill>
                  <a:srgbClr val="7030A0"/>
                </a:solidFill>
              </a:rPr>
              <a:t>4. Tip the cups slightly and look carefully at each liquid. Make a race prediction – which liquid will win?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>
                <a:solidFill>
                  <a:srgbClr val="7030A0"/>
                </a:solidFill>
              </a:rPr>
              <a:t>5. Race your liquids by pouring into </a:t>
            </a:r>
            <a:r>
              <a:rPr lang="en-GB" sz="1800">
                <a:solidFill>
                  <a:srgbClr val="7030A0"/>
                </a:solidFill>
              </a:rPr>
              <a:t>an empty </a:t>
            </a:r>
            <a:r>
              <a:rPr lang="en-GB" sz="1800" dirty="0">
                <a:solidFill>
                  <a:srgbClr val="7030A0"/>
                </a:solidFill>
              </a:rPr>
              <a:t>cup and record your results.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>
                <a:solidFill>
                  <a:srgbClr val="7030A0"/>
                </a:solidFill>
              </a:rPr>
              <a:t>6. Try different races. Can you order your liquids from thickest to least thick?</a:t>
            </a:r>
            <a:endParaRPr lang="en-GB" sz="18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GB" sz="2000" dirty="0">
              <a:solidFill>
                <a:srgbClr val="7030A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63C878-0145-4B39-83A1-0FA000DA3A76}"/>
              </a:ext>
            </a:extLst>
          </p:cNvPr>
          <p:cNvSpPr txBox="1">
            <a:spLocks/>
          </p:cNvSpPr>
          <p:nvPr/>
        </p:nvSpPr>
        <p:spPr>
          <a:xfrm>
            <a:off x="5948039" y="146767"/>
            <a:ext cx="5515603" cy="6574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can compare the thickness of different liquids.</a:t>
            </a: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2EF076-3D05-451D-9813-56E48F0E4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56" y="3442647"/>
            <a:ext cx="1201937" cy="938749"/>
          </a:xfrm>
          <a:prstGeom prst="rect">
            <a:avLst/>
          </a:prstGeom>
        </p:spPr>
      </p:pic>
      <p:pic>
        <p:nvPicPr>
          <p:cNvPr id="7" name="Picture 6" descr="A picture containing cup, table, indoor, orange&#10;&#10;Description automatically generated">
            <a:extLst>
              <a:ext uri="{FF2B5EF4-FFF2-40B4-BE49-F238E27FC236}">
                <a16:creationId xmlns:a16="http://schemas.microsoft.com/office/drawing/2014/main" id="{351068FE-6932-499D-8AAC-02D2D03BC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04" y="3453083"/>
            <a:ext cx="1500419" cy="941364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E4B42D7-D271-4BAE-8BCA-2F3496405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71" y="899998"/>
            <a:ext cx="5362502" cy="571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60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B364-E014-4A32-B5DD-51EF2141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 out more…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1913D-5DCF-447A-AD49-853B595D9F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DA4C8-86CE-4415-8D04-4F684F395F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600" y="548991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Find out more about floating and sinking in different liquids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D9BE05-8D1B-4001-B101-B143BDE0F8F5}"/>
              </a:ext>
            </a:extLst>
          </p:cNvPr>
          <p:cNvSpPr txBox="1">
            <a:spLocks/>
          </p:cNvSpPr>
          <p:nvPr/>
        </p:nvSpPr>
        <p:spPr>
          <a:xfrm>
            <a:off x="838201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tx1"/>
                </a:solidFill>
              </a:rPr>
              <a:t>Does an egg float or sink in water?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rgbClr val="FF0000"/>
                </a:solidFill>
              </a:rPr>
              <a:t>Use the link to the PSTT ‘Science Fun at Home’ activities for exploring this question.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hlinkClick r:id="rId2"/>
              </a:rPr>
              <a:t>https://pstt.org.uk/application/files/6115/8633/7142/3._EGG-CITING_SCIENCE.pdf</a:t>
            </a:r>
            <a:endParaRPr lang="en-GB" sz="1800" dirty="0"/>
          </a:p>
          <a:p>
            <a:pPr marL="0" indent="0">
              <a:lnSpc>
                <a:spcPct val="100000"/>
              </a:lnSpc>
              <a:buNone/>
            </a:pPr>
            <a:endParaRPr lang="en-GB" sz="2000" dirty="0"/>
          </a:p>
          <a:p>
            <a:pPr marL="0" indent="0">
              <a:lnSpc>
                <a:spcPct val="100000"/>
              </a:lnSpc>
              <a:buNone/>
            </a:pPr>
            <a:endParaRPr lang="en-GB" sz="2000" dirty="0"/>
          </a:p>
          <a:p>
            <a:pPr marL="0" indent="0">
              <a:lnSpc>
                <a:spcPct val="100000"/>
              </a:lnSpc>
              <a:buNone/>
            </a:pPr>
            <a:endParaRPr lang="en-GB" sz="2000" dirty="0"/>
          </a:p>
          <a:p>
            <a:pPr marL="0" indent="0">
              <a:lnSpc>
                <a:spcPct val="100000"/>
              </a:lnSpc>
              <a:buNone/>
            </a:pPr>
            <a:endParaRPr lang="en-GB" sz="2000" dirty="0"/>
          </a:p>
          <a:p>
            <a:pPr>
              <a:lnSpc>
                <a:spcPct val="100000"/>
              </a:lnSpc>
            </a:pPr>
            <a:r>
              <a:rPr lang="en-GB" sz="2000" i="1" dirty="0">
                <a:solidFill>
                  <a:schemeClr val="tx1"/>
                </a:solidFill>
              </a:rPr>
              <a:t>Take photographs or design a poster to show what you found out!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E528BD-6765-41EB-BCFF-23AD5C22DABE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tx1"/>
                </a:solidFill>
              </a:rPr>
              <a:t>What happens when you mix different liquids?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rgbClr val="FF0000"/>
                </a:solidFill>
              </a:rPr>
              <a:t>Use the link to the Royal Society of Chemistry’s ‘Suspended ice’ investigation for exploring this question.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u="sng" dirty="0">
                <a:hlinkClick r:id="rId3"/>
              </a:rPr>
              <a:t>https://www.youtube.com/watch?time_continue=30&amp;v=QwCgPkPrA-A&amp;feature=emb_logo</a:t>
            </a:r>
            <a:endParaRPr lang="en-GB" sz="1800" u="sng" dirty="0"/>
          </a:p>
          <a:p>
            <a:pPr>
              <a:lnSpc>
                <a:spcPct val="100000"/>
              </a:lnSpc>
            </a:pPr>
            <a:r>
              <a:rPr lang="en-GB" sz="2000" i="1" dirty="0">
                <a:solidFill>
                  <a:schemeClr val="tx1"/>
                </a:solidFill>
              </a:rPr>
              <a:t>Think about more questions you could ask about liquids.</a:t>
            </a:r>
            <a:endParaRPr lang="en-GB" sz="2000" dirty="0"/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70625B-72B0-4798-8B8E-48BFBC15835E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(20 - 30 minutes)</a:t>
            </a:r>
          </a:p>
        </p:txBody>
      </p:sp>
      <p:pic>
        <p:nvPicPr>
          <p:cNvPr id="9" name="Picture 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E82C7818-B3BC-4630-88FF-FAA7450C1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98" y="57506"/>
            <a:ext cx="1080518" cy="1080518"/>
          </a:xfrm>
          <a:prstGeom prst="rect">
            <a:avLst/>
          </a:prstGeom>
        </p:spPr>
      </p:pic>
      <p:pic>
        <p:nvPicPr>
          <p:cNvPr id="10" name="Picture 9" descr="Vinegar, Aceto, Raspberry Vinegar">
            <a:extLst>
              <a:ext uri="{FF2B5EF4-FFF2-40B4-BE49-F238E27FC236}">
                <a16:creationId xmlns:a16="http://schemas.microsoft.com/office/drawing/2014/main" id="{441D3159-ADDC-4A37-9A48-1EABC90FE1FB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6" r="25545"/>
          <a:stretch/>
        </p:blipFill>
        <p:spPr bwMode="auto">
          <a:xfrm>
            <a:off x="7886745" y="2013937"/>
            <a:ext cx="1482089" cy="13151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A bowl of oranges on a table&#10;&#10;Description automatically generated">
            <a:extLst>
              <a:ext uri="{FF2B5EF4-FFF2-40B4-BE49-F238E27FC236}">
                <a16:creationId xmlns:a16="http://schemas.microsoft.com/office/drawing/2014/main" id="{B79D2C67-F972-4CDC-9913-50B7C54D1C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318" y="3429000"/>
            <a:ext cx="2348015" cy="176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5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D831A5-1104-4DFF-9A91-885E65D447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87533-4E22-44F3-B854-2C1935F34336}"/>
              </a:ext>
            </a:extLst>
          </p:cNvPr>
          <p:cNvSpPr txBox="1">
            <a:spLocks/>
          </p:cNvSpPr>
          <p:nvPr/>
        </p:nvSpPr>
        <p:spPr>
          <a:xfrm>
            <a:off x="648070" y="295184"/>
            <a:ext cx="10697592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chemeClr val="tx1"/>
                </a:solidFill>
              </a:rPr>
              <a:t>Glossary of terms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States of matter: </a:t>
            </a:r>
            <a:r>
              <a:rPr lang="en-GB" dirty="0"/>
              <a:t>There are three </a:t>
            </a:r>
            <a:r>
              <a:rPr lang="en-GB" b="1" dirty="0"/>
              <a:t>states of matter</a:t>
            </a:r>
            <a:r>
              <a:rPr lang="en-GB" dirty="0"/>
              <a:t>: </a:t>
            </a:r>
            <a:r>
              <a:rPr lang="en-GB" b="1" dirty="0"/>
              <a:t>solid</a:t>
            </a:r>
            <a:r>
              <a:rPr lang="en-GB" dirty="0"/>
              <a:t>, </a:t>
            </a:r>
            <a:r>
              <a:rPr lang="en-GB" b="1" dirty="0"/>
              <a:t>liquid</a:t>
            </a:r>
            <a:r>
              <a:rPr lang="en-GB" dirty="0"/>
              <a:t> and </a:t>
            </a:r>
            <a:r>
              <a:rPr lang="en-GB" b="1" dirty="0"/>
              <a:t>gas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Liquid: </a:t>
            </a:r>
            <a:r>
              <a:rPr lang="en-GB" dirty="0"/>
              <a:t>A </a:t>
            </a:r>
            <a:r>
              <a:rPr lang="en-GB" b="1" dirty="0"/>
              <a:t>liquid</a:t>
            </a:r>
            <a:r>
              <a:rPr lang="en-GB" dirty="0"/>
              <a:t> is a material which has a </a:t>
            </a:r>
            <a:r>
              <a:rPr lang="en-GB" b="1" dirty="0"/>
              <a:t>fixed volume </a:t>
            </a:r>
            <a:r>
              <a:rPr lang="en-GB" dirty="0"/>
              <a:t>but </a:t>
            </a:r>
            <a:r>
              <a:rPr lang="en-GB" b="1" dirty="0"/>
              <a:t>changes in shape </a:t>
            </a:r>
            <a:r>
              <a:rPr lang="en-GB" dirty="0"/>
              <a:t>to fit the container. A liquid can be poured and keeps a level, horizontal surface.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Material: </a:t>
            </a:r>
            <a:r>
              <a:rPr lang="en-GB" b="1" dirty="0"/>
              <a:t>Material</a:t>
            </a:r>
            <a:r>
              <a:rPr lang="en-GB" dirty="0"/>
              <a:t> is the matter from which a thing is or can be made.</a:t>
            </a:r>
            <a:r>
              <a:rPr lang="en-GB" b="1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Viscous: </a:t>
            </a:r>
            <a:r>
              <a:rPr lang="en-GB" dirty="0"/>
              <a:t>A </a:t>
            </a:r>
            <a:r>
              <a:rPr lang="en-GB" b="1" dirty="0"/>
              <a:t>viscous </a:t>
            </a:r>
            <a:r>
              <a:rPr lang="en-GB" dirty="0"/>
              <a:t>liquid flows less easily and is slow to pour.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Viscosity: </a:t>
            </a:r>
            <a:r>
              <a:rPr lang="en-GB" dirty="0"/>
              <a:t>The ‘thickness’ of a liquid is known as its </a:t>
            </a:r>
            <a:r>
              <a:rPr lang="en-GB" b="1" dirty="0"/>
              <a:t>viscosity</a:t>
            </a:r>
            <a:r>
              <a:rPr lang="en-GB" dirty="0"/>
              <a:t>. Viscous liquids like syrup and honey have a </a:t>
            </a:r>
            <a:r>
              <a:rPr lang="en-GB" b="1" dirty="0"/>
              <a:t>high viscosity. </a:t>
            </a:r>
            <a:r>
              <a:rPr lang="en-GB" dirty="0"/>
              <a:t>Liquids that flow easily like milk and water have a </a:t>
            </a:r>
            <a:r>
              <a:rPr lang="en-GB" b="1" dirty="0"/>
              <a:t>low viscosity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Volume: </a:t>
            </a:r>
            <a:r>
              <a:rPr lang="en-GB" dirty="0">
                <a:solidFill>
                  <a:schemeClr val="tx1"/>
                </a:solidFill>
              </a:rPr>
              <a:t>The</a:t>
            </a:r>
            <a:r>
              <a:rPr lang="en-GB" b="1" dirty="0">
                <a:solidFill>
                  <a:schemeClr val="tx1"/>
                </a:solidFill>
              </a:rPr>
              <a:t> volume </a:t>
            </a:r>
            <a:r>
              <a:rPr lang="en-GB" dirty="0">
                <a:solidFill>
                  <a:schemeClr val="tx1"/>
                </a:solidFill>
              </a:rPr>
              <a:t>is the amount of space taken up by a solid, liquid or gas.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19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71AC0B-F95B-411A-A3D2-8532F29829A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96B00-DB0C-4453-AC3D-00D5840809E8}"/>
              </a:ext>
            </a:extLst>
          </p:cNvPr>
          <p:cNvSpPr txBox="1">
            <a:spLocks/>
          </p:cNvSpPr>
          <p:nvPr/>
        </p:nvSpPr>
        <p:spPr>
          <a:xfrm>
            <a:off x="1953087" y="228600"/>
            <a:ext cx="7784976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3FD630-0888-496B-BF4F-5B83B04BF4F9}"/>
              </a:ext>
            </a:extLst>
          </p:cNvPr>
          <p:cNvGrpSpPr/>
          <p:nvPr/>
        </p:nvGrpSpPr>
        <p:grpSpPr>
          <a:xfrm>
            <a:off x="270951" y="924348"/>
            <a:ext cx="1544715" cy="1969634"/>
            <a:chOff x="368514" y="114341"/>
            <a:chExt cx="1544715" cy="2423604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765BD5AE-2D6E-401A-A562-C0345405AF31}"/>
                </a:ext>
              </a:extLst>
            </p:cNvPr>
            <p:cNvSpPr/>
            <p:nvPr/>
          </p:nvSpPr>
          <p:spPr>
            <a:xfrm>
              <a:off x="368514" y="114341"/>
              <a:ext cx="1544715" cy="2423604"/>
            </a:xfrm>
            <a:prstGeom prst="wedgeRoundRectCallout">
              <a:avLst>
                <a:gd name="adj1" fmla="val 47515"/>
                <a:gd name="adj2" fmla="val 5908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255A1B-278A-4117-9286-F0033FC3B480}"/>
                </a:ext>
              </a:extLst>
            </p:cNvPr>
            <p:cNvSpPr txBox="1"/>
            <p:nvPr/>
          </p:nvSpPr>
          <p:spPr>
            <a:xfrm>
              <a:off x="418939" y="188281"/>
              <a:ext cx="1453718" cy="222967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400" dirty="0"/>
                <a:t>Liquids like water, fruit juice and squash flow easily. They have a low viscosity and can be poured quickly.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5C8857D-A55C-4B3F-8F71-18C5E0010DC5}"/>
              </a:ext>
            </a:extLst>
          </p:cNvPr>
          <p:cNvGrpSpPr/>
          <p:nvPr/>
        </p:nvGrpSpPr>
        <p:grpSpPr>
          <a:xfrm>
            <a:off x="230379" y="3471142"/>
            <a:ext cx="1544715" cy="2207470"/>
            <a:chOff x="368514" y="114341"/>
            <a:chExt cx="1544715" cy="2423604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5C3EA894-567B-4C39-9A4A-0EA07CCEEB70}"/>
                </a:ext>
              </a:extLst>
            </p:cNvPr>
            <p:cNvSpPr/>
            <p:nvPr/>
          </p:nvSpPr>
          <p:spPr>
            <a:xfrm>
              <a:off x="368514" y="114341"/>
              <a:ext cx="1544715" cy="2423604"/>
            </a:xfrm>
            <a:prstGeom prst="wedgeRoundRectCallout">
              <a:avLst>
                <a:gd name="adj1" fmla="val 47515"/>
                <a:gd name="adj2" fmla="val 5908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530A18-B63F-4F2A-9DA0-05B321E12E2B}"/>
                </a:ext>
              </a:extLst>
            </p:cNvPr>
            <p:cNvSpPr txBox="1"/>
            <p:nvPr/>
          </p:nvSpPr>
          <p:spPr>
            <a:xfrm>
              <a:off x="418938" y="188282"/>
              <a:ext cx="1494289" cy="22068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400" dirty="0"/>
                <a:t>Cooking oil flows quite easily but it takes slightly longer than water to be poured. Some oils are ‘thicker’ or more viscous than others.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3A5DDC4-4A7C-4776-8D25-E37345778615}"/>
              </a:ext>
            </a:extLst>
          </p:cNvPr>
          <p:cNvGrpSpPr/>
          <p:nvPr/>
        </p:nvGrpSpPr>
        <p:grpSpPr>
          <a:xfrm>
            <a:off x="9923463" y="464506"/>
            <a:ext cx="1544715" cy="2423604"/>
            <a:chOff x="9923463" y="464506"/>
            <a:chExt cx="1544715" cy="2423604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EB48AE49-A635-4CC8-82A8-15269ED21A7E}"/>
                </a:ext>
              </a:extLst>
            </p:cNvPr>
            <p:cNvSpPr/>
            <p:nvPr/>
          </p:nvSpPr>
          <p:spPr>
            <a:xfrm>
              <a:off x="9923463" y="464506"/>
              <a:ext cx="1544715" cy="2423604"/>
            </a:xfrm>
            <a:prstGeom prst="wedgeRoundRectCallout">
              <a:avLst>
                <a:gd name="adj1" fmla="val -50527"/>
                <a:gd name="adj2" fmla="val 5947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088E62-CA30-4F83-B0E6-5E647C371897}"/>
                </a:ext>
              </a:extLst>
            </p:cNvPr>
            <p:cNvSpPr txBox="1"/>
            <p:nvPr/>
          </p:nvSpPr>
          <p:spPr>
            <a:xfrm>
              <a:off x="9973888" y="538447"/>
              <a:ext cx="1453718" cy="22580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400" dirty="0"/>
                <a:t>Washing up liquids and hand soaps usually have a thickening agent added so they do not run out of the bottle too quickly. This makes the liquid quite viscous.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5B7FF5-A450-4C2D-A310-8513FD696301}"/>
              </a:ext>
            </a:extLst>
          </p:cNvPr>
          <p:cNvGrpSpPr/>
          <p:nvPr/>
        </p:nvGrpSpPr>
        <p:grpSpPr>
          <a:xfrm>
            <a:off x="9923463" y="3181091"/>
            <a:ext cx="1544715" cy="3212404"/>
            <a:chOff x="9923463" y="464506"/>
            <a:chExt cx="1544715" cy="2423604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62C44037-9E7C-4468-B891-D8D1BAC50164}"/>
                </a:ext>
              </a:extLst>
            </p:cNvPr>
            <p:cNvSpPr/>
            <p:nvPr/>
          </p:nvSpPr>
          <p:spPr>
            <a:xfrm>
              <a:off x="9923463" y="464506"/>
              <a:ext cx="1544715" cy="2423604"/>
            </a:xfrm>
            <a:prstGeom prst="wedgeRoundRectCallout">
              <a:avLst>
                <a:gd name="adj1" fmla="val -51102"/>
                <a:gd name="adj2" fmla="val 5487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01BFD52-C813-4AA8-8869-788FA4F1284A}"/>
                </a:ext>
              </a:extLst>
            </p:cNvPr>
            <p:cNvSpPr txBox="1"/>
            <p:nvPr/>
          </p:nvSpPr>
          <p:spPr>
            <a:xfrm>
              <a:off x="9973888" y="538446"/>
              <a:ext cx="1494290" cy="224242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400" dirty="0"/>
                <a:t>Golden syrup is a sugar syrup. It has a high viscosity and flows very slowly at room temperature. Syrup becomes less viscous when heated, so it is often warmed up when it is used for making cakes or biscuits!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186F58C-0EE6-4AAA-9B74-1655EBF92E56}"/>
              </a:ext>
            </a:extLst>
          </p:cNvPr>
          <p:cNvSpPr txBox="1"/>
          <p:nvPr/>
        </p:nvSpPr>
        <p:spPr>
          <a:xfrm>
            <a:off x="2090508" y="339001"/>
            <a:ext cx="1610732" cy="110799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Possible learning outcome for reviewing your work:</a:t>
            </a:r>
            <a:endParaRPr lang="en-GB" sz="2400" i="1" kern="0" dirty="0">
              <a:solidFill>
                <a:schemeClr val="bg1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0712E3-7F31-425D-8A29-B64DD1FF3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61" y="431418"/>
            <a:ext cx="5494496" cy="59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14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lIns="0" tIns="0" rIns="0" bIns="0">
        <a:spAutoFit/>
      </a:bodyPr>
      <a:lstStyle>
        <a:defPPr algn="l">
          <a:defRPr sz="2400" i="1" kern="0" dirty="0">
            <a:solidFill>
              <a:schemeClr val="bg1"/>
            </a:solidFill>
            <a:ea typeface="Lato Black" panose="020F0502020204030203" pitchFamily="34" charset="0"/>
            <a:cs typeface="Lato Black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5 template lesson PriSci Resource" id="{728A4D97-30B4-4A29-8607-D4731488DC2B}" vid="{0D102C8D-00A0-471F-9CA8-16435CBAEA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5e4c87-8aad-4424-8d13-4e1a0ac8f772">
      <Terms xmlns="http://schemas.microsoft.com/office/infopath/2007/PartnerControls"/>
    </lcf76f155ced4ddcb4097134ff3c332f>
    <TaxCatchAll xmlns="a06a9706-ad8f-4101-9ff4-bb1986540cc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A16988A4411D43993AF1AD54B21A42" ma:contentTypeVersion="18" ma:contentTypeDescription="Create a new document." ma:contentTypeScope="" ma:versionID="7d3cd43ba70f36fa3c37690c706d8f06">
  <xsd:schema xmlns:xsd="http://www.w3.org/2001/XMLSchema" xmlns:xs="http://www.w3.org/2001/XMLSchema" xmlns:p="http://schemas.microsoft.com/office/2006/metadata/properties" xmlns:ns2="595e4c87-8aad-4424-8d13-4e1a0ac8f772" xmlns:ns3="a06a9706-ad8f-4101-9ff4-bb1986540cca" targetNamespace="http://schemas.microsoft.com/office/2006/metadata/properties" ma:root="true" ma:fieldsID="98fd641a8cfad8eba1586fc43b07f76d" ns2:_="" ns3:_="">
    <xsd:import namespace="595e4c87-8aad-4424-8d13-4e1a0ac8f772"/>
    <xsd:import namespace="a06a9706-ad8f-4101-9ff4-bb1986540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e4c87-8aad-4424-8d13-4e1a0ac8f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860b5a-276f-4e20-a60a-049ecf2d2c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a9706-ad8f-4101-9ff4-bb1986540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8a0f90-a25b-428a-ba85-bf7ee30a594a}" ma:internalName="TaxCatchAll" ma:showField="CatchAllData" ma:web="a06a9706-ad8f-4101-9ff4-bb1986540c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E97B64-45E2-443B-B583-1E31A8C59F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562C40-ACB1-464D-9655-61DD85FFCCBE}">
  <ds:schemaRefs>
    <ds:schemaRef ds:uri="0ff8adc4-58f0-4cfe-ad48-79a46b32a9f8"/>
    <ds:schemaRef ds:uri="http://schemas.microsoft.com/office/infopath/2007/PartnerControls"/>
    <ds:schemaRef ds:uri="http://schemas.microsoft.com/office/2006/documentManagement/types"/>
    <ds:schemaRef ds:uri="89114d93-40b0-4de1-aa32-14ecbdb0e84d"/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3234DF4-278D-4B5A-B9CD-E671C712423D}"/>
</file>

<file path=docProps/app.xml><?xml version="1.0" encoding="utf-8"?>
<Properties xmlns="http://schemas.openxmlformats.org/officeDocument/2006/extended-properties" xmlns:vt="http://schemas.openxmlformats.org/officeDocument/2006/docPropsVTypes">
  <Template>v5 template lesson PriSci Resource</Template>
  <TotalTime>2737</TotalTime>
  <Words>1130</Words>
  <Application>Microsoft Office PowerPoint</Application>
  <PresentationFormat>Widescreen</PresentationFormat>
  <Paragraphs>116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Lato Black</vt:lpstr>
      <vt:lpstr>Office Theme</vt:lpstr>
      <vt:lpstr>PowerPoint Presentation</vt:lpstr>
      <vt:lpstr>States of matter</vt:lpstr>
      <vt:lpstr>Explore, review, think, talk…</vt:lpstr>
      <vt:lpstr>Properties of liquids</vt:lpstr>
      <vt:lpstr>PowerPoint Presentation</vt:lpstr>
      <vt:lpstr>Find out more…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Wood</dc:creator>
  <cp:lastModifiedBy>Alistair Strayton</cp:lastModifiedBy>
  <cp:revision>2</cp:revision>
  <cp:lastPrinted>2020-03-28T17:18:56Z</cp:lastPrinted>
  <dcterms:created xsi:type="dcterms:W3CDTF">2020-05-05T10:38:46Z</dcterms:created>
  <dcterms:modified xsi:type="dcterms:W3CDTF">2020-05-27T17:00:50Z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0x010100ECDF125A2BE7EC4BBA5D53924D00436D</vt:lpwstr>
  </property>
</Properties>
</file>